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notesSlides/notesSlide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85" r:id="rId3"/>
    <p:sldId id="257" r:id="rId4"/>
    <p:sldId id="386" r:id="rId5"/>
    <p:sldId id="368" r:id="rId6"/>
    <p:sldId id="342" r:id="rId7"/>
    <p:sldId id="355" r:id="rId8"/>
    <p:sldId id="367" r:id="rId9"/>
    <p:sldId id="372" r:id="rId10"/>
    <p:sldId id="370" r:id="rId11"/>
    <p:sldId id="375" r:id="rId12"/>
    <p:sldId id="371" r:id="rId13"/>
    <p:sldId id="373" r:id="rId14"/>
    <p:sldId id="318" r:id="rId15"/>
    <p:sldId id="341" r:id="rId16"/>
    <p:sldId id="374" r:id="rId17"/>
    <p:sldId id="369" r:id="rId18"/>
    <p:sldId id="349" r:id="rId19"/>
    <p:sldId id="364" r:id="rId20"/>
    <p:sldId id="379" r:id="rId21"/>
    <p:sldId id="378" r:id="rId22"/>
    <p:sldId id="348" r:id="rId23"/>
    <p:sldId id="376" r:id="rId24"/>
    <p:sldId id="316" r:id="rId25"/>
    <p:sldId id="317" r:id="rId26"/>
    <p:sldId id="357" r:id="rId27"/>
    <p:sldId id="377" r:id="rId28"/>
    <p:sldId id="382" r:id="rId29"/>
    <p:sldId id="383" r:id="rId30"/>
    <p:sldId id="384" r:id="rId31"/>
    <p:sldId id="380" r:id="rId32"/>
    <p:sldId id="381" r:id="rId33"/>
    <p:sldId id="319" r:id="rId34"/>
    <p:sldId id="28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2649" autoAdjust="0"/>
  </p:normalViewPr>
  <p:slideViewPr>
    <p:cSldViewPr>
      <p:cViewPr varScale="1">
        <p:scale>
          <a:sx n="54" d="100"/>
          <a:sy n="54" d="100"/>
        </p:scale>
        <p:origin x="92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1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9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7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SGF&amp;network=MO_ASO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s://mesonet.agron.iastate.edu/timemachine/#59.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sonet.agron.iastate.edu/COOP/current.phtml?sortcol=ts&amp;wfo=LMK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sonet.agron.iastate.edu/mos/" TargetMode="External"/><Relationship Id="rId4" Type="http://schemas.openxmlformats.org/officeDocument/2006/relationships/hyperlink" Target="https://mesonet.agron.iastate.edu/plotting/auto/?_wait=no&amp;q=37&amp;network=KY_ASOS&amp;zstation=BWG&amp;month=9&amp;year=2020&amp;model=NAM&amp;dpi=100&amp;_fmt=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12&amp;station=_SGF&amp;year=2020&amp;hour=00&amp;var=mucape_jkg&amp;level=500&amp;dpi=100&amp;_fmt=j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esonet.agron.iastate.edu/vtec/search.ph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cow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8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accoo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9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total&amp;ilabel=yes&amp;geo=polygon&amp;drawc=yes&amp;year=2020&amp;year2=2020&amp;sdate=2008%2F01%2F01+0000&amp;edate=2018%2F01%2F01+0000&amp;station=ILX&amp;state=IA&amp;phenomena=SV&amp;significance=W&amp;cmap=terrain&amp;cmap_r=on&amp;interval=1&amp;dpi=100&amp;_fmt=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ugc&amp;drawc=yes&amp;year=2008&amp;year2=2020&amp;sdate=2008%2F01%2F01+0000&amp;edate=2018%2F01%2F01+0000&amp;station=JKL&amp;state=IA&amp;phenomena=FF&amp;significance=W&amp;cmap=terrain&amp;cmap_r=on&amp;interval=1&amp;dpi=100&amp;_fmt=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0%2F09%2F22+0000&amp;station=DMX&amp;state=MO&amp;phenomena=TO&amp;significance=W&amp;cmap=jet&amp;interval=1&amp;dpi=100&amp;_fmt=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0%2F09%2F22+0000&amp;station=DMX&amp;state=MO&amp;phenomena=TO&amp;significance=W&amp;cmap=jet&amp;interval=1&amp;dpi=100&amp;_fmt=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210&amp;pil=RER&amp;var=count&amp;sts=2012%2F03%2F01+0000&amp;ets=2012%2F04%2F01+0000&amp;cmap=plasma&amp;dpi=100&amp;_fmt=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56&amp;opt=wfo&amp;state=IA&amp;station=LMK&amp;phenomena=SV&amp;significance=W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195&amp;_opt_date=on&amp;date=2013%2F11%2F17&amp;wfo=IND&amp;p=TO&amp;dpi=100&amp;_fmt=pn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35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hyperlink" Target="https://mesonet.agron.iastate.edu/plotting/auto/?_wait=no&amp;q=167&amp;network=KY_ASOS&amp;zstation=SDF&amp;month=9&amp;year=2020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PAH&amp;state=IA&amp;phenomena=SV&amp;significance=W&amp;split=jan1&amp;dpi=100&amp;_fmt=pn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Using the IEM for</a:t>
            </a:r>
            <a:br>
              <a:rPr lang="en-US" sz="6600" dirty="0">
                <a:solidFill>
                  <a:srgbClr val="FFFF00"/>
                </a:solidFill>
              </a:rPr>
            </a:br>
            <a:r>
              <a:rPr lang="en-US" sz="6600" dirty="0">
                <a:solidFill>
                  <a:srgbClr val="FFFF00"/>
                </a:solidFill>
              </a:rPr>
              <a:t>Fun and/or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and few others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571730"/>
            <a:ext cx="4038600" cy="25829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123"/>
            <a:ext cx="8229600" cy="429011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 descr="A picture containing person&#10;&#10;Description automatically generated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7"/>
            <a:ext cx="4038600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9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screaming&#10;&#10;Description automatically generated">
            <a:extLst>
              <a:ext uri="{FF2B5EF4-FFF2-40B4-BE49-F238E27FC236}">
                <a16:creationId xmlns:a16="http://schemas.microsoft.com/office/drawing/2014/main" id="{427CDC28-C278-55D1-5823-978AE764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447"/>
            <a:ext cx="24388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90BF8-C067-3773-3403-44712218BB1A}"/>
              </a:ext>
            </a:extLst>
          </p:cNvPr>
          <p:cNvSpPr txBox="1"/>
          <p:nvPr/>
        </p:nvSpPr>
        <p:spPr>
          <a:xfrm>
            <a:off x="1066800" y="990600"/>
            <a:ext cx="40904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I</a:t>
            </a:r>
            <a:r>
              <a:rPr lang="en-US" sz="3600" dirty="0"/>
              <a:t>owa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data outside of Iowa</a:t>
            </a:r>
          </a:p>
          <a:p>
            <a:endParaRPr lang="en-US" dirty="0"/>
          </a:p>
          <a:p>
            <a:r>
              <a:rPr lang="en-US" sz="3600" dirty="0">
                <a:solidFill>
                  <a:srgbClr val="FFFF00"/>
                </a:solidFill>
              </a:rPr>
              <a:t>E</a:t>
            </a:r>
            <a:r>
              <a:rPr lang="en-US" sz="3600" dirty="0"/>
              <a:t>nvironmental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data outside of temp/</a:t>
            </a:r>
            <a:r>
              <a:rPr lang="en-US" dirty="0" err="1"/>
              <a:t>precip</a:t>
            </a:r>
            <a:endParaRPr lang="en-US" dirty="0"/>
          </a:p>
          <a:p>
            <a:endParaRPr lang="en-US" dirty="0"/>
          </a:p>
          <a:p>
            <a:r>
              <a:rPr lang="en-US" sz="3600" dirty="0" err="1">
                <a:solidFill>
                  <a:srgbClr val="FFFF00"/>
                </a:solidFill>
              </a:rPr>
              <a:t>M</a:t>
            </a:r>
            <a:r>
              <a:rPr lang="en-US" sz="3600" dirty="0" err="1"/>
              <a:t>esonet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akin to “</a:t>
            </a:r>
            <a:r>
              <a:rPr lang="en-US" dirty="0" err="1"/>
              <a:t>Mesowest</a:t>
            </a:r>
            <a:r>
              <a:rPr lang="en-US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traditional “</a:t>
            </a:r>
            <a:r>
              <a:rPr lang="en-US" dirty="0" err="1"/>
              <a:t>Mesonet</a:t>
            </a:r>
            <a:r>
              <a:rPr lang="en-US" dirty="0"/>
              <a:t>” for Iowa, yet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FA0318-35CC-89B7-BD43-331E5CBB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47" y="4876800"/>
            <a:ext cx="279918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4696-5AF0-4D74-BC39-8633262E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Sounding Archive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EE40A4-738C-4EF2-A24E-36B6460BE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10112"/>
            <a:ext cx="8298808" cy="29906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4335C-FD9A-44B4-AEE1-0921C235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Yearly interactive timeseries, excel export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Computed ~40 some sounding parameters</a:t>
            </a:r>
          </a:p>
          <a:p>
            <a:r>
              <a:rPr lang="en-US" dirty="0"/>
              <a:t>This is a work in progress yet</a:t>
            </a:r>
          </a:p>
        </p:txBody>
      </p:sp>
    </p:spTree>
    <p:extLst>
      <p:ext uri="{BB962C8B-B14F-4D97-AF65-F5344CB8AC3E}">
        <p14:creationId xmlns:p14="http://schemas.microsoft.com/office/powerpoint/2010/main" val="3674788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323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2008,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580419"/>
            <a:ext cx="8763000" cy="468099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560"/>
            <a:ext cx="8229600" cy="4289242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r>
              <a:rPr lang="en-US" dirty="0"/>
              <a:t>IEM Cow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</p:spPr>
        <p:txBody>
          <a:bodyPr/>
          <a:lstStyle/>
          <a:p>
            <a:r>
              <a:rPr lang="en-US" dirty="0"/>
              <a:t>IEM Raccoon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6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82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4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4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22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~30 download portals, and ~230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#210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9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#56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40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564" y="228600"/>
            <a:ext cx="6072978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D574-2C80-C6E9-D74C-90F415DB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Subversive + Altruistic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A6F64-8976-742C-E58F-CC34A4BC6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open and reproducible workflows</a:t>
            </a:r>
          </a:p>
          <a:p>
            <a:pPr lvl="1"/>
            <a:r>
              <a:rPr lang="en-US" dirty="0"/>
              <a:t>*Everything* on </a:t>
            </a:r>
            <a:r>
              <a:rPr lang="en-US" dirty="0" err="1"/>
              <a:t>Github</a:t>
            </a:r>
            <a:r>
              <a:rPr lang="en-US" dirty="0"/>
              <a:t> with permissive license</a:t>
            </a:r>
          </a:p>
          <a:p>
            <a:r>
              <a:rPr lang="en-US" dirty="0"/>
              <a:t>Do small things well, iterate rapidly</a:t>
            </a:r>
          </a:p>
          <a:p>
            <a:pPr lvl="1"/>
            <a:r>
              <a:rPr lang="en-US" dirty="0"/>
              <a:t>The advantage of being on island / </a:t>
            </a:r>
            <a:r>
              <a:rPr lang="en-US" dirty="0" err="1"/>
              <a:t>thiefdom</a:t>
            </a:r>
            <a:endParaRPr lang="en-US" dirty="0"/>
          </a:p>
          <a:p>
            <a:r>
              <a:rPr lang="en-US" dirty="0"/>
              <a:t>Keep URLs stable, deep linkable, predictable</a:t>
            </a:r>
          </a:p>
          <a:p>
            <a:pPr lvl="1"/>
            <a:r>
              <a:rPr lang="en-US" dirty="0"/>
              <a:t>Bookmarks / links should live forever!</a:t>
            </a:r>
          </a:p>
          <a:p>
            <a:r>
              <a:rPr lang="en-US" dirty="0"/>
              <a:t>Enjoy the irony</a:t>
            </a:r>
          </a:p>
          <a:p>
            <a:pPr lvl="1"/>
            <a:r>
              <a:rPr lang="en-US" dirty="0"/>
              <a:t>I’m in the middle of an Iowa corn field creating services and datasets used all over the place.</a:t>
            </a:r>
          </a:p>
        </p:txBody>
      </p:sp>
    </p:spTree>
    <p:extLst>
      <p:ext uri="{BB962C8B-B14F-4D97-AF65-F5344CB8AC3E}">
        <p14:creationId xmlns:p14="http://schemas.microsoft.com/office/powerpoint/2010/main" val="154329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Websites of interest: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https://mtarchive.geol.iastate.edu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 300 TB of “live” data on scrapable trees</a:t>
            </a:r>
          </a:p>
          <a:p>
            <a:r>
              <a:rPr lang="en-US" dirty="0"/>
              <a:t>~ 10 TB of database information fronted by various web services</a:t>
            </a:r>
          </a:p>
          <a:p>
            <a:r>
              <a:rPr lang="en-US" dirty="0"/>
              <a:t>~ 200 million web requests per day from about 250,000 unique IPs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~ 30 servers over 3 datacenters.</a:t>
            </a:r>
          </a:p>
          <a:p>
            <a:r>
              <a:rPr lang="en-US" dirty="0" err="1"/>
              <a:t>Ufffff</a:t>
            </a:r>
            <a:r>
              <a:rPr lang="en-US" dirty="0"/>
              <a:t>, what a mess I have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6640"/>
            <a:ext cx="8954771" cy="47296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3069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~210 Plot Types</a:t>
            </a:r>
            <a:br>
              <a:rPr lang="en-US" dirty="0"/>
            </a:br>
            <a:r>
              <a:rPr lang="en-US" sz="3100" dirty="0"/>
              <a:t>Pick color ramp, raw data export, stable URIs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09" y="2667000"/>
            <a:ext cx="4038596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5" y="2667000"/>
            <a:ext cx="4038596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206758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204261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191001" y="5695946"/>
            <a:ext cx="761999" cy="3238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7253089" y="5751002"/>
            <a:ext cx="1081111" cy="2602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12431</TotalTime>
  <Words>1044</Words>
  <Application>Microsoft Office PowerPoint</Application>
  <PresentationFormat>On-screen Show (4:3)</PresentationFormat>
  <Paragraphs>157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Times New Roman</vt:lpstr>
      <vt:lpstr>Office Theme</vt:lpstr>
      <vt:lpstr>Using the IEM for Fun and/or Profit</vt:lpstr>
      <vt:lpstr>PowerPoint Presentation</vt:lpstr>
      <vt:lpstr>What is going on here? https://mesonet.agron.iastate.edu</vt:lpstr>
      <vt:lpstr>Subversive + Altruistic Goals</vt:lpstr>
      <vt:lpstr>Websites of interest: https://mesonet.agron.iastate.edu https://mtarchive.geol.iastate.edu</vt:lpstr>
      <vt:lpstr>PowerPoint Presentation</vt:lpstr>
      <vt:lpstr>“Autoplot” application ~210 Plot Types Pick color ramp, raw data export, stable URIs</vt:lpstr>
      <vt:lpstr>Datasets Curated (or how many abbreviations fit on one slide)</vt:lpstr>
      <vt:lpstr>ASOS 1 Minute via NCEI</vt:lpstr>
      <vt:lpstr>ASOS/METAR Archive</vt:lpstr>
      <vt:lpstr>HML Obs/Forecast Archive (Link)</vt:lpstr>
      <vt:lpstr>NWS Text Products back to 1983!</vt:lpstr>
      <vt:lpstr>Archive of the weather.gov “WaWA”  map since 2013 every 5 minutes (Link)</vt:lpstr>
      <vt:lpstr>NEXRAD Archives</vt:lpstr>
      <vt:lpstr>COOP Reports by WFO (Link)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Sounding Archive</vt:lpstr>
      <vt:lpstr>The IEM’s VTEC Database</vt:lpstr>
      <vt:lpstr>VTEC Browser</vt:lpstr>
      <vt:lpstr>SBW Polygon Search by Point (Link) (same page has by county/zone)</vt:lpstr>
      <vt:lpstr>IEM Cow (Link)</vt:lpstr>
      <vt:lpstr>IEM Raccoon (Link)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332</cp:revision>
  <dcterms:created xsi:type="dcterms:W3CDTF">2011-03-15T14:09:51Z</dcterms:created>
  <dcterms:modified xsi:type="dcterms:W3CDTF">2023-11-06T15:55:28Z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